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IBM Plex Sans Medium"/>
      <p:regular r:id="rId23"/>
      <p:bold r:id="rId24"/>
      <p:italic r:id="rId25"/>
      <p:boldItalic r:id="rId26"/>
    </p:embeddedFont>
    <p:embeddedFont>
      <p:font typeface="Sora Light"/>
      <p:regular r:id="rId27"/>
      <p:bold r:id="rId28"/>
    </p:embeddedFont>
    <p:embeddedFont>
      <p:font typeface="Sora ExtraLight"/>
      <p:regular r:id="rId29"/>
      <p:bold r:id="rId30"/>
    </p:embeddedFont>
    <p:embeddedFont>
      <p:font typeface="Sora"/>
      <p:regular r:id="rId31"/>
      <p:bold r:id="rId32"/>
    </p:embeddedFont>
    <p:embeddedFont>
      <p:font typeface="Sora Medium"/>
      <p:regular r:id="rId33"/>
      <p:bold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regular.fntdata"/><Relationship Id="rId30" Type="http://schemas.openxmlformats.org/officeDocument/2006/relationships/font" Target="fonts/SoraExtraLight-bold.fntdata"/><Relationship Id="rId33" Type="http://schemas.openxmlformats.org/officeDocument/2006/relationships/font" Target="fonts/SoraMedium-regular.fntdata"/><Relationship Id="rId32" Type="http://schemas.openxmlformats.org/officeDocument/2006/relationships/font" Target="fonts/Sora-bold.fntdata"/><Relationship Id="rId35" Type="http://schemas.openxmlformats.org/officeDocument/2006/relationships/font" Target="fonts/IBMPlexSansSemiBold-regular.fntdata"/><Relationship Id="rId34" Type="http://schemas.openxmlformats.org/officeDocument/2006/relationships/font" Target="fonts/SoraMedium-bold.fntdata"/><Relationship Id="rId37" Type="http://schemas.openxmlformats.org/officeDocument/2006/relationships/font" Target="fonts/IBMPlexSansSemiBold-italic.fntdata"/><Relationship Id="rId36" Type="http://schemas.openxmlformats.org/officeDocument/2006/relationships/font" Target="fonts/IBMPlexSansSemiBold-bold.fntdata"/><Relationship Id="rId38" Type="http://schemas.openxmlformats.org/officeDocument/2006/relationships/font" Target="fonts/IBMPlexSansSemiBold-boldItalic.fntdata"/><Relationship Id="rId20" Type="http://schemas.openxmlformats.org/officeDocument/2006/relationships/font" Target="fonts/IBMPlexSans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8" Type="http://schemas.openxmlformats.org/officeDocument/2006/relationships/font" Target="fonts/SoraLight-bold.fntdata"/><Relationship Id="rId27" Type="http://schemas.openxmlformats.org/officeDocument/2006/relationships/font" Target="fonts/SoraLight-regular.fntdata"/><Relationship Id="rId29" Type="http://schemas.openxmlformats.org/officeDocument/2006/relationships/font" Target="fonts/Sora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5affbb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5affbb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a5affbb15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a5affbb15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5affbb15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5affbb15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5affbb152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5affbb152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a5affbb15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a5affbb15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a5affbb152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a5affbb152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a5affbb15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a5affbb15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5affbb15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5affbb15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5affbb152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5affbb152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a5affbb15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a5affbb15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5affbb15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a5affbb15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type="title"/>
          </p:nvPr>
        </p:nvSpPr>
        <p:spPr>
          <a:xfrm>
            <a:off x="0" y="1557513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Cyber Security Operations Center (CSOC)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9" name="Google Shape;889;p51"/>
          <p:cNvSpPr txBox="1"/>
          <p:nvPr/>
        </p:nvSpPr>
        <p:spPr>
          <a:xfrm>
            <a:off x="138475" y="4543025"/>
            <a:ext cx="51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Team </a:t>
            </a: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Members</a:t>
            </a:r>
            <a:r>
              <a:rPr lang="en" sz="12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: Archie, Amber, Anthony, Flynn, Michael</a:t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0" name="Google Shape;890;p51"/>
          <p:cNvSpPr txBox="1"/>
          <p:nvPr/>
        </p:nvSpPr>
        <p:spPr>
          <a:xfrm>
            <a:off x="0" y="3318851"/>
            <a:ext cx="510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Building a Prototype and Production </a:t>
            </a: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Infrastructure</a:t>
            </a:r>
            <a:r>
              <a:rPr lang="en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SMEs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0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Finalising the Project</a:t>
            </a:r>
            <a:endParaRPr/>
          </a:p>
        </p:txBody>
      </p:sp>
      <p:sp>
        <p:nvSpPr>
          <p:cNvPr id="962" name="Google Shape;962;p60"/>
          <p:cNvSpPr txBox="1"/>
          <p:nvPr>
            <p:ph idx="1" type="subTitle"/>
          </p:nvPr>
        </p:nvSpPr>
        <p:spPr>
          <a:xfrm>
            <a:off x="115025" y="1508137"/>
            <a:ext cx="8800500" cy="23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Comprehensive</a:t>
            </a:r>
            <a:r>
              <a:rPr b="1" lang="en" sz="1800"/>
              <a:t> Documentation</a:t>
            </a:r>
            <a:br>
              <a:rPr b="1" lang="en" sz="1800"/>
            </a:br>
            <a:r>
              <a:rPr lang="en" sz="1800">
                <a:latin typeface="Sora Light"/>
                <a:ea typeface="Sora Light"/>
                <a:cs typeface="Sora Light"/>
                <a:sym typeface="Sora Light"/>
              </a:rPr>
              <a:t>- Created a detailed report including all configurations, network diagrams, and testing results</a:t>
            </a:r>
            <a:endParaRPr sz="18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1"/>
          <p:cNvSpPr txBox="1"/>
          <p:nvPr>
            <p:ph type="title"/>
          </p:nvPr>
        </p:nvSpPr>
        <p:spPr>
          <a:xfrm>
            <a:off x="163725" y="333119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away!</a:t>
            </a:r>
            <a:endParaRPr/>
          </a:p>
        </p:txBody>
      </p:sp>
      <p:sp>
        <p:nvSpPr>
          <p:cNvPr id="968" name="Google Shape;968;p61"/>
          <p:cNvSpPr txBox="1"/>
          <p:nvPr/>
        </p:nvSpPr>
        <p:spPr>
          <a:xfrm>
            <a:off x="228600" y="4499075"/>
            <a:ext cx="78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5" name="Google Shape;895;p52"/>
          <p:cNvCxnSpPr/>
          <p:nvPr/>
        </p:nvCxnSpPr>
        <p:spPr>
          <a:xfrm>
            <a:off x="682863" y="2578574"/>
            <a:ext cx="7683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52"/>
          <p:cNvSpPr/>
          <p:nvPr/>
        </p:nvSpPr>
        <p:spPr>
          <a:xfrm>
            <a:off x="3305925" y="2397975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7" name="Google Shape;897;p52"/>
          <p:cNvSpPr/>
          <p:nvPr/>
        </p:nvSpPr>
        <p:spPr>
          <a:xfrm>
            <a:off x="5808738" y="2462412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8" name="Google Shape;898;p52"/>
          <p:cNvSpPr/>
          <p:nvPr/>
        </p:nvSpPr>
        <p:spPr>
          <a:xfrm>
            <a:off x="621400" y="2397975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9" name="Google Shape;899;p52"/>
          <p:cNvSpPr/>
          <p:nvPr/>
        </p:nvSpPr>
        <p:spPr>
          <a:xfrm>
            <a:off x="7730567" y="2165472"/>
            <a:ext cx="825900" cy="826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0" name="Google Shape;900;p52"/>
          <p:cNvSpPr txBox="1"/>
          <p:nvPr>
            <p:ph idx="5" type="title"/>
          </p:nvPr>
        </p:nvSpPr>
        <p:spPr>
          <a:xfrm>
            <a:off x="389050" y="1933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1</a:t>
            </a:r>
            <a:endParaRPr sz="1400"/>
          </a:p>
        </p:txBody>
      </p:sp>
      <p:sp>
        <p:nvSpPr>
          <p:cNvPr id="901" name="Google Shape;901;p52"/>
          <p:cNvSpPr txBox="1"/>
          <p:nvPr>
            <p:ph idx="3" type="title"/>
          </p:nvPr>
        </p:nvSpPr>
        <p:spPr>
          <a:xfrm>
            <a:off x="3073575" y="1933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2</a:t>
            </a:r>
            <a:endParaRPr sz="1400"/>
          </a:p>
        </p:txBody>
      </p:sp>
      <p:sp>
        <p:nvSpPr>
          <p:cNvPr id="902" name="Google Shape;902;p52"/>
          <p:cNvSpPr txBox="1"/>
          <p:nvPr>
            <p:ph idx="4" type="title"/>
          </p:nvPr>
        </p:nvSpPr>
        <p:spPr>
          <a:xfrm>
            <a:off x="5576400" y="1933174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 3</a:t>
            </a:r>
            <a:endParaRPr sz="1400"/>
          </a:p>
        </p:txBody>
      </p:sp>
      <p:sp>
        <p:nvSpPr>
          <p:cNvPr id="903" name="Google Shape;903;p52"/>
          <p:cNvSpPr txBox="1"/>
          <p:nvPr>
            <p:ph idx="7" type="title"/>
          </p:nvPr>
        </p:nvSpPr>
        <p:spPr>
          <a:xfrm>
            <a:off x="7730563" y="1699149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</a:t>
            </a:r>
            <a:endParaRPr sz="1400"/>
          </a:p>
        </p:txBody>
      </p:sp>
      <p:sp>
        <p:nvSpPr>
          <p:cNvPr id="904" name="Google Shape;904;p52"/>
          <p:cNvSpPr txBox="1"/>
          <p:nvPr>
            <p:ph idx="1" type="body"/>
          </p:nvPr>
        </p:nvSpPr>
        <p:spPr>
          <a:xfrm>
            <a:off x="148300" y="2862799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Our objective: to develop a prototype </a:t>
            </a:r>
            <a:r>
              <a:rPr lang="en" sz="1200"/>
              <a:t>cybersecurity</a:t>
            </a:r>
            <a:r>
              <a:rPr lang="en" sz="1200"/>
              <a:t> </a:t>
            </a:r>
            <a:r>
              <a:rPr lang="en" sz="1200"/>
              <a:t>model</a:t>
            </a:r>
            <a:r>
              <a:rPr lang="en" sz="1200"/>
              <a:t> (CSOC) from SMEs.</a:t>
            </a:r>
            <a:endParaRPr sz="1200"/>
          </a:p>
        </p:txBody>
      </p:sp>
      <p:sp>
        <p:nvSpPr>
          <p:cNvPr id="905" name="Google Shape;905;p52"/>
          <p:cNvSpPr txBox="1"/>
          <p:nvPr>
            <p:ph type="title"/>
          </p:nvPr>
        </p:nvSpPr>
        <p:spPr>
          <a:xfrm>
            <a:off x="115025" y="502775"/>
            <a:ext cx="5829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06" name="Google Shape;906;p52"/>
          <p:cNvSpPr txBox="1"/>
          <p:nvPr>
            <p:ph idx="8" type="body"/>
          </p:nvPr>
        </p:nvSpPr>
        <p:spPr>
          <a:xfrm>
            <a:off x="5162450" y="2862774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Components: </a:t>
            </a:r>
            <a:r>
              <a:rPr lang="en" sz="1200"/>
              <a:t>integrate</a:t>
            </a:r>
            <a:r>
              <a:rPr lang="en" sz="1200"/>
              <a:t> the physical and </a:t>
            </a:r>
            <a:r>
              <a:rPr lang="en" sz="1200"/>
              <a:t>virtual</a:t>
            </a:r>
            <a:r>
              <a:rPr lang="en" sz="1200"/>
              <a:t> security components like firewalls, servers and clients</a:t>
            </a:r>
            <a:endParaRPr sz="1200"/>
          </a:p>
        </p:txBody>
      </p:sp>
      <p:sp>
        <p:nvSpPr>
          <p:cNvPr id="907" name="Google Shape;907;p52"/>
          <p:cNvSpPr txBox="1"/>
          <p:nvPr>
            <p:ph idx="14" type="body"/>
          </p:nvPr>
        </p:nvSpPr>
        <p:spPr>
          <a:xfrm>
            <a:off x="2799225" y="2862799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Components: both physical  and virtualized firewalls, servers, clients and </a:t>
            </a:r>
            <a:r>
              <a:rPr lang="en" sz="1200"/>
              <a:t>Elastic</a:t>
            </a:r>
            <a:r>
              <a:rPr lang="en" sz="1200"/>
              <a:t> security SIEM</a:t>
            </a:r>
            <a:endParaRPr sz="1200"/>
          </a:p>
        </p:txBody>
      </p:sp>
      <p:sp>
        <p:nvSpPr>
          <p:cNvPr id="908" name="Google Shape;908;p52"/>
          <p:cNvSpPr txBox="1"/>
          <p:nvPr>
            <p:ph idx="13" type="body"/>
          </p:nvPr>
        </p:nvSpPr>
        <p:spPr>
          <a:xfrm>
            <a:off x="7346300" y="3096799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overall goal is to develop a prototype and production of Cyber Security Operations center </a:t>
            </a:r>
            <a:r>
              <a:rPr lang="en" sz="1200"/>
              <a:t>infrastructure</a:t>
            </a:r>
            <a:r>
              <a:rPr lang="en" sz="1200"/>
              <a:t> for a small to medium sized enterprise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3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Initiation</a:t>
            </a:r>
            <a:endParaRPr/>
          </a:p>
        </p:txBody>
      </p:sp>
      <p:sp>
        <p:nvSpPr>
          <p:cNvPr id="914" name="Google Shape;914;p53"/>
          <p:cNvSpPr txBox="1"/>
          <p:nvPr>
            <p:ph idx="1" type="subTitle"/>
          </p:nvPr>
        </p:nvSpPr>
        <p:spPr>
          <a:xfrm>
            <a:off x="115025" y="1438100"/>
            <a:ext cx="8800500" cy="26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-"/>
            </a:pPr>
            <a:r>
              <a:rPr b="1" lang="en" sz="1200"/>
              <a:t>Formed Team: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Assembled into a group and assigned roles based on strengths and weaknesses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Amber (Technical Project Manager) - Team Leader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Anthony (Financial and 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Research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 Coordinator)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Archie (Technical Director)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Flynn (Head of Safety and Security)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Michael (Documentation Specialist)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Sora Light"/>
              <a:buChar char="-"/>
            </a:pPr>
            <a:r>
              <a:rPr b="1" lang="en" sz="1200"/>
              <a:t>Defined Scope:</a:t>
            </a:r>
            <a:br>
              <a:rPr b="1" lang="en" sz="1200"/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Identified businesses needs and Objectives.</a:t>
            </a:r>
            <a:br>
              <a:rPr lang="en" sz="12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- Expected Outcome: Effective monitoring and threat detection.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15" name="Google Shape;9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475" y="1952325"/>
            <a:ext cx="3365126" cy="22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3"/>
          <p:cNvSpPr txBox="1"/>
          <p:nvPr/>
        </p:nvSpPr>
        <p:spPr>
          <a:xfrm>
            <a:off x="6507000" y="4272259"/>
            <a:ext cx="193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GO TEAM WOOOOH!</a:t>
            </a:r>
            <a:endParaRPr sz="1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4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Work Plan Development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Have established our key milestones and timelines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Introduce the process on how our team performance is measured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22" name="Google Shape;922;p54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Risk </a:t>
            </a: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Management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Identified what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potential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risks we may have and what our formulated mitigation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strategies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are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23" name="Google Shape;923;p5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24" name="Google Shape;924;p54"/>
          <p:cNvSpPr txBox="1"/>
          <p:nvPr>
            <p:ph idx="3" type="title"/>
          </p:nvPr>
        </p:nvSpPr>
        <p:spPr>
          <a:xfrm>
            <a:off x="115025" y="502775"/>
            <a:ext cx="39054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</a:t>
            </a:r>
            <a:r>
              <a:rPr lang="en"/>
              <a:t> 1 - Planning and Scope Definition</a:t>
            </a:r>
            <a:endParaRPr/>
          </a:p>
        </p:txBody>
      </p:sp>
      <p:sp>
        <p:nvSpPr>
          <p:cNvPr id="925" name="Google Shape;925;p54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Infrastructure Setup</a:t>
            </a:r>
            <a:endParaRPr/>
          </a:p>
        </p:txBody>
      </p:sp>
      <p:sp>
        <p:nvSpPr>
          <p:cNvPr id="931" name="Google Shape;931;p55"/>
          <p:cNvSpPr txBox="1"/>
          <p:nvPr>
            <p:ph idx="1" type="subTitle"/>
          </p:nvPr>
        </p:nvSpPr>
        <p:spPr>
          <a:xfrm>
            <a:off x="115025" y="1438100"/>
            <a:ext cx="8800500" cy="25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Networking Configuration: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Configured the Palo Alto firewall and Cisco Switch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Set up VirtualBox with bridged networking for production VM’s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System Installation: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Installed and configured the core operating systems: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Ubuntu Server for SIEM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Windows Server 2022 as Domain Controller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Created and Joined Windows 10/11 clients to the domain.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"/>
          <p:cNvSpPr txBox="1"/>
          <p:nvPr>
            <p:ph type="title"/>
          </p:nvPr>
        </p:nvSpPr>
        <p:spPr>
          <a:xfrm>
            <a:off x="0" y="737325"/>
            <a:ext cx="65070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Connectivity Testing</a:t>
            </a:r>
            <a:endParaRPr/>
          </a:p>
        </p:txBody>
      </p:sp>
      <p:sp>
        <p:nvSpPr>
          <p:cNvPr id="937" name="Google Shape;937;p56"/>
          <p:cNvSpPr txBox="1"/>
          <p:nvPr>
            <p:ph idx="1" type="subTitle"/>
          </p:nvPr>
        </p:nvSpPr>
        <p:spPr>
          <a:xfrm>
            <a:off x="115025" y="1438100"/>
            <a:ext cx="8800500" cy="11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b="1" lang="en" sz="1400"/>
              <a:t>Conducted Tests: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C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onfirmed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interconnectivity among all machines by using Ping tests and traceroutes performed among all machines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Ensured all Virtual machines could connect to the internet,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including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the DNS 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38" name="Google Shape;9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66" y="2734100"/>
            <a:ext cx="4012445" cy="22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7"/>
          <p:cNvSpPr txBox="1"/>
          <p:nvPr>
            <p:ph type="title"/>
          </p:nvPr>
        </p:nvSpPr>
        <p:spPr>
          <a:xfrm>
            <a:off x="96025" y="844350"/>
            <a:ext cx="6507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Security Integration</a:t>
            </a:r>
            <a:endParaRPr/>
          </a:p>
        </p:txBody>
      </p:sp>
      <p:sp>
        <p:nvSpPr>
          <p:cNvPr id="944" name="Google Shape;944;p57"/>
          <p:cNvSpPr txBox="1"/>
          <p:nvPr>
            <p:ph idx="1" type="subTitle"/>
          </p:nvPr>
        </p:nvSpPr>
        <p:spPr>
          <a:xfrm>
            <a:off x="96025" y="1723950"/>
            <a:ext cx="9048000" cy="30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Elastic Stack Development: 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Installed Elasticsearch for data storage and Kibana for data 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visualisation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Configured the data sources so we can log any critical events in security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Endpoint Protection: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Established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our fleet server and Elastic defend agents to monitor and have proactive defences on all our endpoints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Log Integration:</a:t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Sora Light"/>
              <a:buChar char="-"/>
            </a:pP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Forwarded</a:t>
            </a: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all logs  from Palo Alto and Cisco devices to the SIEM for a more centralized analysis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8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DMZ Setup and Security Baseline</a:t>
            </a:r>
            <a:endParaRPr/>
          </a:p>
        </p:txBody>
      </p:sp>
      <p:sp>
        <p:nvSpPr>
          <p:cNvPr id="950" name="Google Shape;950;p58"/>
          <p:cNvSpPr txBox="1"/>
          <p:nvPr>
            <p:ph idx="1" type="subTitle"/>
          </p:nvPr>
        </p:nvSpPr>
        <p:spPr>
          <a:xfrm>
            <a:off x="115025" y="1956372"/>
            <a:ext cx="8800500" cy="22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Configured DMZ Web Server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Installed a LAMP stack to server web applications while isolating it from the internal network.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Applied strict firewall rules to control traffic to and from the DMZ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Security Baseline Established: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- Documented compliance with the ASD Essential Eight framework, mostly focusing on….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Regular Patching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User account management</a:t>
            </a:r>
            <a:br>
              <a:rPr lang="en" sz="1400"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" sz="1400">
                <a:latin typeface="Sora Light"/>
                <a:ea typeface="Sora Light"/>
                <a:cs typeface="Sora Light"/>
                <a:sym typeface="Sora Light"/>
              </a:rPr>
              <a:t>    Network Segmentation</a:t>
            </a:r>
            <a:endParaRPr sz="14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9"/>
          <p:cNvSpPr txBox="1"/>
          <p:nvPr>
            <p:ph type="title"/>
          </p:nvPr>
        </p:nvSpPr>
        <p:spPr>
          <a:xfrm>
            <a:off x="0" y="737325"/>
            <a:ext cx="8992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4 - Testing and Evaluation</a:t>
            </a:r>
            <a:endParaRPr/>
          </a:p>
        </p:txBody>
      </p:sp>
      <p:sp>
        <p:nvSpPr>
          <p:cNvPr id="956" name="Google Shape;956;p59"/>
          <p:cNvSpPr txBox="1"/>
          <p:nvPr>
            <p:ph idx="1" type="subTitle"/>
          </p:nvPr>
        </p:nvSpPr>
        <p:spPr>
          <a:xfrm>
            <a:off x="115025" y="1508137"/>
            <a:ext cx="8800500" cy="3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Red and Blue Team </a:t>
            </a:r>
            <a:r>
              <a:rPr b="1" lang="en" sz="1600"/>
              <a:t>Exercises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Red Team: Used Karli Linux tools (Nmap, Nikto) to simulate attacks on the infrastructure.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Blue Team: Monitored SIEM alerts, responded to incidents as they occurred.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Analysis and Refinement: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Reviewed logs and incident reports to determine response effectiveness.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ra Light"/>
              <a:buChar char="-"/>
            </a:pPr>
            <a:r>
              <a:rPr lang="en" sz="1600">
                <a:latin typeface="Sora Light"/>
                <a:ea typeface="Sora Light"/>
                <a:cs typeface="Sora Light"/>
                <a:sym typeface="Sora Light"/>
              </a:rPr>
              <a:t>Adjusted firewall rules and security policies based on testing outcomes.</a:t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